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mp4" ContentType="vide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4" r:id="rId1"/>
  </p:sldMasterIdLst>
  <p:notesMasterIdLst>
    <p:notesMasterId r:id="rId6"/>
  </p:notesMasterIdLst>
  <p:sldIdLst>
    <p:sldId id="256" r:id="rId2"/>
    <p:sldId id="257" r:id="rId3"/>
    <p:sldId id="260" r:id="rId4"/>
    <p:sldId id="261" r:id="rId5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3" d="100"/>
          <a:sy n="73" d="100"/>
        </p:scale>
        <p:origin x="-2448" y="-9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gif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8265847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/>
        </p:nvSpPr>
        <p:spPr>
          <a:xfrm rot="10800000" flipH="1">
            <a:off x="0" y="4124512"/>
            <a:ext cx="8458200" cy="9497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1734342"/>
            <a:ext cx="7772400" cy="22454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4572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4572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4572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4572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indent="4572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indent="4572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indent="4572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indent="457200" algn="l" rtl="0">
              <a:spcBef>
                <a:spcPts val="0"/>
              </a:spcBef>
              <a:buClr>
                <a:schemeClr val="dk2"/>
              </a:buClr>
              <a:buSzPct val="100000"/>
              <a:buFont typeface="Arial"/>
              <a:buNone/>
              <a:defRPr sz="7200" b="1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685800" y="4124476"/>
            <a:ext cx="7772400" cy="94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indent="190500" algn="l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None/>
              <a:defRPr sz="3000" b="1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190500" algn="l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None/>
              <a:defRPr sz="3000" b="1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190500" algn="l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None/>
              <a:defRPr sz="3000" b="1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90500" algn="l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None/>
              <a:defRPr sz="3000" b="1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90500" algn="l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None/>
              <a:defRPr sz="3000" b="1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indent="190500" algn="l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None/>
              <a:defRPr sz="3000" b="1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indent="190500" algn="l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None/>
              <a:defRPr sz="3000" b="1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indent="190500" algn="l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None/>
              <a:defRPr sz="3000" b="1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indent="190500" algn="l" rtl="0">
              <a:spcBef>
                <a:spcPts val="0"/>
              </a:spcBef>
              <a:buClr>
                <a:schemeClr val="lt2"/>
              </a:buClr>
              <a:buSzPct val="100000"/>
              <a:buFont typeface="Arial"/>
              <a:buNone/>
              <a:defRPr sz="3000" b="1" i="0" u="none" strike="noStrike" cap="none" baseline="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x" type="tx">
  <p:cSld name="tx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>
            <a:off x="0" y="274636"/>
            <a:ext cx="8686800" cy="1554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52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defRPr>
                <a:solidFill>
                  <a:schemeClr val="lt1"/>
                </a:solidFill>
              </a:defRPr>
            </a:lvl1pPr>
            <a:lvl2pPr rtl="0">
              <a:defRPr>
                <a:solidFill>
                  <a:schemeClr val="lt1"/>
                </a:solidFill>
              </a:defRPr>
            </a:lvl2pPr>
            <a:lvl3pPr rtl="0">
              <a:defRPr>
                <a:solidFill>
                  <a:schemeClr val="lt1"/>
                </a:solidFill>
              </a:defRPr>
            </a:lvl3pPr>
            <a:lvl4pPr rtl="0">
              <a:defRPr>
                <a:solidFill>
                  <a:schemeClr val="lt1"/>
                </a:solidFill>
              </a:defRPr>
            </a:lvl4pPr>
            <a:lvl5pPr rtl="0">
              <a:defRPr>
                <a:solidFill>
                  <a:schemeClr val="lt1"/>
                </a:solidFill>
              </a:defRPr>
            </a:lvl5pPr>
            <a:lvl6pPr rtl="0">
              <a:defRPr>
                <a:solidFill>
                  <a:schemeClr val="lt1"/>
                </a:solidFill>
              </a:defRPr>
            </a:lvl6pPr>
            <a:lvl7pPr rtl="0">
              <a:defRPr>
                <a:solidFill>
                  <a:schemeClr val="lt1"/>
                </a:solidFill>
              </a:defRPr>
            </a:lvl7pPr>
            <a:lvl8pPr rtl="0">
              <a:defRPr>
                <a:solidFill>
                  <a:schemeClr val="lt1"/>
                </a:solidFill>
              </a:defRPr>
            </a:lvl8pPr>
            <a:lvl9pPr rtl="0"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457200" y="1947332"/>
            <a:ext cx="8229600" cy="462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ColTx" type="twoColTx">
  <p:cSld name="twoColTx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/>
        </p:nvSpPr>
        <p:spPr>
          <a:xfrm>
            <a:off x="0" y="274636"/>
            <a:ext cx="8686800" cy="1554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52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947332"/>
            <a:ext cx="4030200" cy="462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2"/>
          </p:nvPr>
        </p:nvSpPr>
        <p:spPr>
          <a:xfrm>
            <a:off x="4656667" y="1949211"/>
            <a:ext cx="4030200" cy="462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 rtl="0">
              <a:defRPr/>
            </a:lvl2pPr>
            <a:lvl3pPr rtl="0">
              <a:defRPr/>
            </a:lvl3pPr>
            <a:lvl4pPr rtl="0">
              <a:defRPr/>
            </a:lvl4pPr>
            <a:lvl5pPr rtl="0">
              <a:defRPr sz="1800"/>
            </a:lvl5pPr>
            <a:lvl6pPr rtl="0">
              <a:defRPr sz="1800"/>
            </a:lvl6pPr>
            <a:lvl7pPr rtl="0">
              <a:defRPr sz="1800"/>
            </a:lvl7pPr>
            <a:lvl8pPr rtl="0">
              <a:defRPr sz="1800"/>
            </a:lvl8pPr>
            <a:lvl9pPr rtl="0"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Only" type="titleOnly">
  <p:cSld name="title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274636"/>
            <a:ext cx="8686800" cy="1554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52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4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_ONLY">
  <p:cSld name="CAPTION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5875078"/>
            <a:ext cx="8686800" cy="692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6666"/>
              <a:buFont typeface="Arial"/>
              <a:buChar char="•"/>
              <a:defRPr sz="2400" b="1" i="0">
                <a:solidFill>
                  <a:schemeClr val="lt1"/>
                </a:solidFill>
              </a:defRPr>
            </a:lvl1pPr>
            <a:lvl2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2400" b="1" i="0">
                <a:solidFill>
                  <a:schemeClr val="lt1"/>
                </a:solidFill>
              </a:defRPr>
            </a:lvl2pPr>
            <a:lvl3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2400" b="1" i="0">
                <a:solidFill>
                  <a:schemeClr val="lt1"/>
                </a:solidFill>
              </a:defRPr>
            </a:lvl3pPr>
            <a:lvl4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6666"/>
              <a:buFont typeface="Arial"/>
              <a:buChar char="•"/>
              <a:defRPr sz="2400" b="1" i="0">
                <a:solidFill>
                  <a:schemeClr val="lt1"/>
                </a:solidFill>
              </a:defRPr>
            </a:lvl4pPr>
            <a:lvl5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2400" b="1" i="0">
                <a:solidFill>
                  <a:schemeClr val="lt1"/>
                </a:solidFill>
              </a:defRPr>
            </a:lvl5pPr>
            <a:lvl6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2400" b="1" i="0">
                <a:solidFill>
                  <a:schemeClr val="lt1"/>
                </a:solidFill>
              </a:defRPr>
            </a:lvl6pPr>
            <a:lvl7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6666"/>
              <a:buFont typeface="Arial"/>
              <a:buChar char="•"/>
              <a:defRPr sz="2400" b="1" i="0">
                <a:solidFill>
                  <a:schemeClr val="lt1"/>
                </a:solidFill>
              </a:defRPr>
            </a:lvl7pPr>
            <a:lvl8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ourier New"/>
              <a:buChar char="o"/>
              <a:defRPr sz="2400" b="1" i="0">
                <a:solidFill>
                  <a:schemeClr val="lt1"/>
                </a:solidFill>
              </a:defRPr>
            </a:lvl8pPr>
            <a:lvl9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Wingdings"/>
              <a:buChar char="§"/>
              <a:defRPr sz="2400" b="1" i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522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3048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3048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3048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3048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3048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indent="3048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indent="3048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indent="3048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indent="304800" algn="l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947332"/>
            <a:ext cx="8229600" cy="4620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342900" algn="l" rtl="0">
              <a:spcBef>
                <a:spcPts val="600"/>
              </a:spcBef>
              <a:buClr>
                <a:schemeClr val="dk2"/>
              </a:buClr>
              <a:buSzPct val="166666"/>
              <a:buFont typeface="Arial"/>
              <a:buChar char="•"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742950" indent="-285750" algn="l" rtl="0">
              <a:spcBef>
                <a:spcPts val="480"/>
              </a:spcBef>
              <a:buClr>
                <a:schemeClr val="dk2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indent="-228600" algn="l" rtl="0">
              <a:spcBef>
                <a:spcPts val="480"/>
              </a:spcBef>
              <a:buClr>
                <a:schemeClr val="dk2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indent="-228600" algn="l" rtl="0">
              <a:spcBef>
                <a:spcPts val="360"/>
              </a:spcBef>
              <a:buClr>
                <a:schemeClr val="dk2"/>
              </a:buClr>
              <a:buSzPct val="166666"/>
              <a:buFont typeface="Arial"/>
              <a:buChar char="•"/>
              <a:defRPr sz="1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indent="-228600" algn="l" rtl="0">
              <a:spcBef>
                <a:spcPts val="360"/>
              </a:spcBef>
              <a:buClr>
                <a:schemeClr val="dk2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indent="-228600" algn="l" rtl="0">
              <a:spcBef>
                <a:spcPts val="360"/>
              </a:spcBef>
              <a:buClr>
                <a:schemeClr val="dk2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indent="-228600" algn="l" rtl="0">
              <a:spcBef>
                <a:spcPts val="360"/>
              </a:spcBef>
              <a:buClr>
                <a:schemeClr val="dk2"/>
              </a:buClr>
              <a:buSzPct val="166666"/>
              <a:buFont typeface="Arial"/>
              <a:buChar char="•"/>
              <a:defRPr sz="1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indent="-228600" algn="l" rtl="0">
              <a:spcBef>
                <a:spcPts val="360"/>
              </a:spcBef>
              <a:buClr>
                <a:schemeClr val="dk2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indent="-228600" algn="l" rtl="0">
              <a:spcBef>
                <a:spcPts val="360"/>
              </a:spcBef>
              <a:buClr>
                <a:schemeClr val="dk2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ctrTitle"/>
          </p:nvPr>
        </p:nvSpPr>
        <p:spPr>
          <a:xfrm>
            <a:off x="685800" y="1734342"/>
            <a:ext cx="7772400" cy="22454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buNone/>
            </a:pPr>
            <a:r>
              <a:rPr lang="de-AT" sz="4800" dirty="0" smtClean="0">
                <a:solidFill>
                  <a:srgbClr val="191919"/>
                </a:solidFill>
              </a:rPr>
              <a:t/>
            </a:r>
            <a:br>
              <a:rPr lang="de-AT" sz="4800" dirty="0" smtClean="0">
                <a:solidFill>
                  <a:srgbClr val="191919"/>
                </a:solidFill>
              </a:rPr>
            </a:br>
            <a:r>
              <a:rPr lang="el" sz="4800" dirty="0" smtClean="0">
                <a:solidFill>
                  <a:srgbClr val="191919"/>
                </a:solidFill>
              </a:rPr>
              <a:t>Simple </a:t>
            </a:r>
            <a:r>
              <a:rPr lang="el" sz="4800" dirty="0">
                <a:solidFill>
                  <a:srgbClr val="191919"/>
                </a:solidFill>
              </a:rPr>
              <a:t>Hand-Gesture Based Control of Quadcopters</a:t>
            </a:r>
          </a:p>
        </p:txBody>
      </p:sp>
      <p:sp>
        <p:nvSpPr>
          <p:cNvPr id="29" name="Shape 29"/>
          <p:cNvSpPr txBox="1">
            <a:spLocks noGrp="1"/>
          </p:cNvSpPr>
          <p:nvPr>
            <p:ph type="subTitle" idx="1"/>
          </p:nvPr>
        </p:nvSpPr>
        <p:spPr>
          <a:xfrm>
            <a:off x="685800" y="4124476"/>
            <a:ext cx="7772400" cy="9497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buNone/>
            </a:pPr>
            <a:r>
              <a:rPr lang="el"/>
              <a:t>Group 6</a:t>
            </a:r>
          </a:p>
          <a:p>
            <a:pPr lvl="0" rtl="0">
              <a:buNone/>
            </a:pPr>
            <a:r>
              <a:rPr lang="el" sz="1800"/>
              <a:t>André S. Enger, Matthias Wisniowski, John Chiotellis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5221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buNone/>
            </a:pPr>
            <a:r>
              <a:rPr lang="el"/>
              <a:t>Successes and Failures</a:t>
            </a:r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57200" y="1947332"/>
            <a:ext cx="8229600" cy="46202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95300" lvl="0" indent="-457200">
              <a:buClr>
                <a:schemeClr val="dk2"/>
              </a:buClr>
              <a:buSzPct val="100000"/>
              <a:buFont typeface="Wingdings" pitchFamily="2" charset="2"/>
              <a:buChar char="ü"/>
            </a:pPr>
            <a:r>
              <a:rPr lang="nb-NO" dirty="0" smtClean="0"/>
              <a:t>Detecting the hand with glove.</a:t>
            </a:r>
          </a:p>
          <a:p>
            <a:pPr marL="495300" lvl="0" indent="-457200">
              <a:buClr>
                <a:schemeClr val="dk2"/>
              </a:buClr>
              <a:buSzPct val="100000"/>
              <a:buFont typeface="Wingdings" pitchFamily="2" charset="2"/>
              <a:buChar char="ü"/>
            </a:pPr>
            <a:r>
              <a:rPr lang="nb-NO" dirty="0" smtClean="0"/>
              <a:t>Derotation of quadrocopter roll.</a:t>
            </a:r>
          </a:p>
          <a:p>
            <a:pPr marL="495300" indent="-457200">
              <a:buSzPct val="100000"/>
              <a:buFont typeface="Wingdings" pitchFamily="2" charset="2"/>
              <a:buChar char="ü"/>
            </a:pPr>
            <a:r>
              <a:rPr lang="nb-NO" dirty="0"/>
              <a:t>Investigations on latency correction and forward distance </a:t>
            </a:r>
            <a:r>
              <a:rPr lang="nb-NO" dirty="0" smtClean="0"/>
              <a:t>estimation.</a:t>
            </a:r>
          </a:p>
          <a:p>
            <a:pPr marL="495300" lvl="0" indent="-457200">
              <a:buClr>
                <a:schemeClr val="dk2"/>
              </a:buClr>
              <a:buSzPct val="100000"/>
              <a:buFont typeface="Wingdings" pitchFamily="2" charset="2"/>
              <a:buChar char="ü"/>
            </a:pPr>
            <a:r>
              <a:rPr lang="nb-NO" dirty="0" smtClean="0"/>
              <a:t>PID-controller.</a:t>
            </a:r>
          </a:p>
          <a:p>
            <a:pPr marL="495300" indent="-457200">
              <a:buSzPct val="100000"/>
              <a:buBlip>
                <a:blip r:embed="rId3"/>
              </a:buBlip>
            </a:pPr>
            <a:r>
              <a:rPr lang="nb-NO" dirty="0" smtClean="0"/>
              <a:t>Derotation of quadrocopter pitch.</a:t>
            </a:r>
          </a:p>
          <a:p>
            <a:pPr marL="495300" lvl="0" indent="-457200">
              <a:buSzPct val="100000"/>
              <a:buBlip>
                <a:blip r:embed="rId3"/>
              </a:buBlip>
            </a:pPr>
            <a:r>
              <a:rPr lang="nb-NO" dirty="0"/>
              <a:t>Detecting the hand without glove</a:t>
            </a:r>
            <a:r>
              <a:rPr lang="nb-NO" dirty="0" smtClean="0"/>
              <a:t>.</a:t>
            </a:r>
          </a:p>
          <a:p>
            <a:pPr marL="495300" lvl="0" indent="-457200">
              <a:buClr>
                <a:schemeClr val="dk2"/>
              </a:buClr>
              <a:buSzPct val="100000"/>
              <a:buBlip>
                <a:blip r:embed="rId3"/>
              </a:buBlip>
            </a:pPr>
            <a:r>
              <a:rPr lang="nb-NO" dirty="0" smtClean="0"/>
              <a:t>Having the quadrocopter fly as desired.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Demo (Hand </a:t>
            </a:r>
            <a:r>
              <a:rPr lang="nb-NO" dirty="0" err="1" smtClean="0"/>
              <a:t>Detection</a:t>
            </a:r>
            <a:r>
              <a:rPr lang="nb-NO" dirty="0" smtClean="0"/>
              <a:t>)</a:t>
            </a:r>
            <a:endParaRPr lang="nb-NO" dirty="0"/>
          </a:p>
        </p:txBody>
      </p:sp>
      <p:pic>
        <p:nvPicPr>
          <p:cNvPr id="4" name="glove2_detectio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1916832"/>
            <a:ext cx="8496944" cy="479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25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(Controller)</a:t>
            </a:r>
            <a:endParaRPr lang="en-US" dirty="0"/>
          </a:p>
        </p:txBody>
      </p:sp>
      <p:pic>
        <p:nvPicPr>
          <p:cNvPr id="4" name="Drone_Glove_Glued_Screencas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1988840"/>
            <a:ext cx="8454158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10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>
  <a:themeElements>
    <a:clrScheme name="Custom 348">
      <a:dk1>
        <a:srgbClr val="000000"/>
      </a:dk1>
      <a:lt1>
        <a:srgbClr val="FFFFFF"/>
      </a:lt1>
      <a:dk2>
        <a:srgbClr val="191919"/>
      </a:dk2>
      <a:lt2>
        <a:srgbClr val="CCCCCC"/>
      </a:lt2>
      <a:accent1>
        <a:srgbClr val="7E5554"/>
      </a:accent1>
      <a:accent2>
        <a:srgbClr val="910A10"/>
      </a:accent2>
      <a:accent3>
        <a:srgbClr val="84294D"/>
      </a:accent3>
      <a:accent4>
        <a:srgbClr val="DA823B"/>
      </a:accent4>
      <a:accent5>
        <a:srgbClr val="625D3C"/>
      </a:accent5>
      <a:accent6>
        <a:srgbClr val="00384A"/>
      </a:accent6>
      <a:hlink>
        <a:srgbClr val="227A78"/>
      </a:hlink>
      <a:folHlink>
        <a:srgbClr val="39474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66</Words>
  <Application>Microsoft Macintosh PowerPoint</Application>
  <PresentationFormat>On-screen Show (4:3)</PresentationFormat>
  <Paragraphs>13</Paragraphs>
  <Slides>4</Slides>
  <Notes>2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/>
      <vt:lpstr> Simple Hand-Gesture Based Control of Quadcopters</vt:lpstr>
      <vt:lpstr>Successes and Failures</vt:lpstr>
      <vt:lpstr>Demo (Hand Detection)</vt:lpstr>
      <vt:lpstr>Demo (Controller)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Hand-Gesture Based Control of Quadcopters</dc:title>
  <cp:lastModifiedBy>Matthias Wisniowski</cp:lastModifiedBy>
  <cp:revision>8</cp:revision>
  <dcterms:modified xsi:type="dcterms:W3CDTF">2013-07-18T12:08:18Z</dcterms:modified>
</cp:coreProperties>
</file>